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609" autoAdjust="0"/>
    <p:restoredTop sz="94624" autoAdjust="0"/>
  </p:normalViewPr>
  <p:slideViewPr>
    <p:cSldViewPr>
      <p:cViewPr varScale="1">
        <p:scale>
          <a:sx n="73" d="100"/>
          <a:sy n="73" d="100"/>
        </p:scale>
        <p:origin x="-4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23B2D-5FD1-41D4-818E-E77960B3BF20}" type="datetimeFigureOut">
              <a:rPr lang="en-US" smtClean="0"/>
              <a:pPr/>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21904-AD41-4DDC-B679-6BBF591C0E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23B2D-5FD1-41D4-818E-E77960B3BF20}" type="datetimeFigureOut">
              <a:rPr lang="en-US" smtClean="0"/>
              <a:pPr/>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21904-AD41-4DDC-B679-6BBF591C0E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23B2D-5FD1-41D4-818E-E77960B3BF20}" type="datetimeFigureOut">
              <a:rPr lang="en-US" smtClean="0"/>
              <a:pPr/>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21904-AD41-4DDC-B679-6BBF591C0E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23B2D-5FD1-41D4-818E-E77960B3BF20}" type="datetimeFigureOut">
              <a:rPr lang="en-US" smtClean="0"/>
              <a:pPr/>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21904-AD41-4DDC-B679-6BBF591C0E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23B2D-5FD1-41D4-818E-E77960B3BF20}" type="datetimeFigureOut">
              <a:rPr lang="en-US" smtClean="0"/>
              <a:pPr/>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21904-AD41-4DDC-B679-6BBF591C0E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23B2D-5FD1-41D4-818E-E77960B3BF20}" type="datetimeFigureOut">
              <a:rPr lang="en-US" smtClean="0"/>
              <a:pPr/>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21904-AD41-4DDC-B679-6BBF591C0E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23B2D-5FD1-41D4-818E-E77960B3BF20}" type="datetimeFigureOut">
              <a:rPr lang="en-US" smtClean="0"/>
              <a:pPr/>
              <a:t>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D21904-AD41-4DDC-B679-6BBF591C0E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23B2D-5FD1-41D4-818E-E77960B3BF20}" type="datetimeFigureOut">
              <a:rPr lang="en-US" smtClean="0"/>
              <a:pPr/>
              <a:t>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D21904-AD41-4DDC-B679-6BBF591C0E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23B2D-5FD1-41D4-818E-E77960B3BF20}" type="datetimeFigureOut">
              <a:rPr lang="en-US" smtClean="0"/>
              <a:pPr/>
              <a:t>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D21904-AD41-4DDC-B679-6BBF591C0E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23B2D-5FD1-41D4-818E-E77960B3BF20}" type="datetimeFigureOut">
              <a:rPr lang="en-US" smtClean="0"/>
              <a:pPr/>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21904-AD41-4DDC-B679-6BBF591C0E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23B2D-5FD1-41D4-818E-E77960B3BF20}" type="datetimeFigureOut">
              <a:rPr lang="en-US" smtClean="0"/>
              <a:pPr/>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21904-AD41-4DDC-B679-6BBF591C0E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60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23B2D-5FD1-41D4-818E-E77960B3BF20}" type="datetimeFigureOut">
              <a:rPr lang="en-US" smtClean="0"/>
              <a:pPr/>
              <a:t>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21904-AD41-4DDC-B679-6BBF591C0E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2"/>
          <p:cNvSpPr txBox="1">
            <a:spLocks noChangeArrowheads="1"/>
          </p:cNvSpPr>
          <p:nvPr/>
        </p:nvSpPr>
        <p:spPr bwMode="auto">
          <a:xfrm>
            <a:off x="838200" y="1219200"/>
            <a:ext cx="7924800" cy="457200"/>
          </a:xfrm>
          <a:prstGeom prst="rect">
            <a:avLst/>
          </a:prstGeom>
          <a:noFill/>
          <a:ln w="9525">
            <a:noFill/>
            <a:miter lim="800000"/>
            <a:headEnd/>
            <a:tailEnd/>
          </a:ln>
          <a:effectLst/>
        </p:spPr>
        <p:txBody>
          <a:bodyPr>
            <a:spAutoFit/>
          </a:bodyPr>
          <a:lstStyle/>
          <a:p>
            <a:pPr algn="l" eaLnBrk="1" hangingPunct="1">
              <a:spcBef>
                <a:spcPct val="50000"/>
              </a:spcBef>
            </a:pPr>
            <a:endParaRPr lang="en-US" sz="2400"/>
          </a:p>
        </p:txBody>
      </p:sp>
      <p:sp>
        <p:nvSpPr>
          <p:cNvPr id="155651" name="Text Box 3"/>
          <p:cNvSpPr txBox="1">
            <a:spLocks noChangeArrowheads="1"/>
          </p:cNvSpPr>
          <p:nvPr/>
        </p:nvSpPr>
        <p:spPr bwMode="auto">
          <a:xfrm>
            <a:off x="1752600" y="3352800"/>
            <a:ext cx="7086600" cy="1311275"/>
          </a:xfrm>
          <a:prstGeom prst="rect">
            <a:avLst/>
          </a:prstGeom>
          <a:noFill/>
          <a:ln w="9525">
            <a:noFill/>
            <a:miter lim="800000"/>
            <a:headEnd/>
            <a:tailEnd/>
          </a:ln>
          <a:effectLst/>
        </p:spPr>
        <p:txBody>
          <a:bodyPr>
            <a:spAutoFit/>
          </a:bodyPr>
          <a:lstStyle/>
          <a:p>
            <a:pPr algn="l" eaLnBrk="1" hangingPunct="1">
              <a:spcBef>
                <a:spcPct val="50000"/>
              </a:spcBef>
            </a:pPr>
            <a:endParaRPr lang="en-US" sz="2000"/>
          </a:p>
          <a:p>
            <a:pPr algn="l" eaLnBrk="1" hangingPunct="1">
              <a:spcBef>
                <a:spcPct val="50000"/>
              </a:spcBef>
            </a:pPr>
            <a:endParaRPr lang="en-US" sz="2000"/>
          </a:p>
          <a:p>
            <a:pPr algn="l" eaLnBrk="1" hangingPunct="1">
              <a:spcBef>
                <a:spcPct val="50000"/>
              </a:spcBef>
            </a:pPr>
            <a:endParaRPr lang="en-US" sz="2000"/>
          </a:p>
        </p:txBody>
      </p:sp>
      <p:sp>
        <p:nvSpPr>
          <p:cNvPr id="155652" name="AutoShape 4" descr="http://www.electronics-cooling.com/assets/images/theta_cap.gif"/>
          <p:cNvSpPr>
            <a:spLocks noChangeAspect="1" noChangeArrowheads="1"/>
          </p:cNvSpPr>
          <p:nvPr/>
        </p:nvSpPr>
        <p:spPr bwMode="auto">
          <a:xfrm>
            <a:off x="3283928" y="2789239"/>
            <a:ext cx="161192" cy="160337"/>
          </a:xfrm>
          <a:prstGeom prst="rect">
            <a:avLst/>
          </a:prstGeom>
          <a:noFill/>
        </p:spPr>
        <p:txBody>
          <a:bodyPr/>
          <a:lstStyle/>
          <a:p>
            <a:endParaRPr lang="en-US"/>
          </a:p>
        </p:txBody>
      </p:sp>
      <p:sp>
        <p:nvSpPr>
          <p:cNvPr id="155653" name="AutoShape 5" descr="http://www.electronics-cooling.com/assets/images/theta_cap.gif"/>
          <p:cNvSpPr>
            <a:spLocks noChangeAspect="1" noChangeArrowheads="1"/>
          </p:cNvSpPr>
          <p:nvPr/>
        </p:nvSpPr>
        <p:spPr bwMode="auto">
          <a:xfrm>
            <a:off x="4082562" y="2789239"/>
            <a:ext cx="161192" cy="160337"/>
          </a:xfrm>
          <a:prstGeom prst="rect">
            <a:avLst/>
          </a:prstGeom>
          <a:noFill/>
        </p:spPr>
        <p:txBody>
          <a:bodyPr/>
          <a:lstStyle/>
          <a:p>
            <a:endParaRPr lang="en-US"/>
          </a:p>
        </p:txBody>
      </p:sp>
      <p:sp>
        <p:nvSpPr>
          <p:cNvPr id="155654" name="AutoShape 6" descr="http://www.electronics-cooling.com/assets/images/2002_november_cc_table2_formula.jpg"/>
          <p:cNvSpPr>
            <a:spLocks noChangeAspect="1" noChangeArrowheads="1"/>
          </p:cNvSpPr>
          <p:nvPr/>
        </p:nvSpPr>
        <p:spPr bwMode="auto">
          <a:xfrm>
            <a:off x="4964723" y="2628901"/>
            <a:ext cx="457200" cy="525463"/>
          </a:xfrm>
          <a:prstGeom prst="rect">
            <a:avLst/>
          </a:prstGeom>
          <a:noFill/>
        </p:spPr>
        <p:txBody>
          <a:bodyPr/>
          <a:lstStyle/>
          <a:p>
            <a:endParaRPr lang="en-US"/>
          </a:p>
        </p:txBody>
      </p:sp>
      <p:sp>
        <p:nvSpPr>
          <p:cNvPr id="155655" name="AutoShape 7" descr="http://www.electronics-cooling.com/assets/images/delta_cap.gif"/>
          <p:cNvSpPr>
            <a:spLocks noChangeAspect="1" noChangeArrowheads="1"/>
          </p:cNvSpPr>
          <p:nvPr/>
        </p:nvSpPr>
        <p:spPr bwMode="auto">
          <a:xfrm>
            <a:off x="6244005" y="2789239"/>
            <a:ext cx="149469" cy="149225"/>
          </a:xfrm>
          <a:prstGeom prst="rect">
            <a:avLst/>
          </a:prstGeom>
          <a:noFill/>
        </p:spPr>
        <p:txBody>
          <a:bodyPr/>
          <a:lstStyle/>
          <a:p>
            <a:endParaRPr lang="en-US"/>
          </a:p>
        </p:txBody>
      </p:sp>
      <p:sp>
        <p:nvSpPr>
          <p:cNvPr id="155656" name="AutoShape 8" descr="http://www.electronics-cooling.com/assets/images/delta_cap.gif"/>
          <p:cNvSpPr>
            <a:spLocks noChangeAspect="1" noChangeArrowheads="1"/>
          </p:cNvSpPr>
          <p:nvPr/>
        </p:nvSpPr>
        <p:spPr bwMode="auto">
          <a:xfrm>
            <a:off x="7174523" y="2789239"/>
            <a:ext cx="148004" cy="149225"/>
          </a:xfrm>
          <a:prstGeom prst="rect">
            <a:avLst/>
          </a:prstGeom>
          <a:noFill/>
        </p:spPr>
        <p:txBody>
          <a:bodyPr/>
          <a:lstStyle/>
          <a:p>
            <a:endParaRPr lang="en-US"/>
          </a:p>
        </p:txBody>
      </p:sp>
      <p:sp>
        <p:nvSpPr>
          <p:cNvPr id="155657" name="Text Box 9"/>
          <p:cNvSpPr txBox="1">
            <a:spLocks noChangeArrowheads="1"/>
          </p:cNvSpPr>
          <p:nvPr/>
        </p:nvSpPr>
        <p:spPr bwMode="auto">
          <a:xfrm>
            <a:off x="990600" y="660400"/>
            <a:ext cx="7450015" cy="1015663"/>
          </a:xfrm>
          <a:prstGeom prst="rect">
            <a:avLst/>
          </a:prstGeom>
          <a:noFill/>
          <a:ln w="9525">
            <a:noFill/>
            <a:miter lim="800000"/>
            <a:headEnd/>
            <a:tailEnd/>
          </a:ln>
          <a:effectLst/>
        </p:spPr>
        <p:txBody>
          <a:bodyPr wrap="square">
            <a:spAutoFit/>
          </a:bodyPr>
          <a:lstStyle/>
          <a:p>
            <a:pPr algn="ctr" eaLnBrk="1" hangingPunct="1">
              <a:spcBef>
                <a:spcPct val="50000"/>
              </a:spcBef>
            </a:pPr>
            <a:r>
              <a:rPr lang="en-US" sz="2400" b="1" i="1" dirty="0">
                <a:latin typeface="Arial" charset="0"/>
              </a:rPr>
              <a:t>Thermal evaluation of Multi-Chip Modules(MCM)</a:t>
            </a:r>
          </a:p>
          <a:p>
            <a:pPr algn="ctr" eaLnBrk="1" hangingPunct="1">
              <a:spcBef>
                <a:spcPct val="50000"/>
              </a:spcBef>
            </a:pPr>
            <a:r>
              <a:rPr lang="en-US" sz="2400" dirty="0"/>
              <a:t> </a:t>
            </a:r>
          </a:p>
        </p:txBody>
      </p:sp>
      <p:sp>
        <p:nvSpPr>
          <p:cNvPr id="155658" name="AutoShape 10"/>
          <p:cNvSpPr>
            <a:spLocks noChangeArrowheads="1"/>
          </p:cNvSpPr>
          <p:nvPr/>
        </p:nvSpPr>
        <p:spPr bwMode="auto">
          <a:xfrm>
            <a:off x="1219200" y="1892300"/>
            <a:ext cx="6236677" cy="2387600"/>
          </a:xfrm>
          <a:prstGeom prst="horizontalScroll">
            <a:avLst>
              <a:gd name="adj" fmla="val 13662"/>
            </a:avLst>
          </a:prstGeom>
          <a:solidFill>
            <a:srgbClr val="00FFFF"/>
          </a:solidFill>
          <a:ln w="9525">
            <a:solidFill>
              <a:schemeClr val="tx1"/>
            </a:solidFill>
            <a:round/>
            <a:headEnd/>
            <a:tailEnd/>
          </a:ln>
          <a:effectLst/>
        </p:spPr>
        <p:txBody>
          <a:bodyPr wrap="none" anchor="ctr"/>
          <a:lstStyle/>
          <a:p>
            <a:pPr algn="ctr" eaLnBrk="1" hangingPunct="1">
              <a:spcBef>
                <a:spcPct val="50000"/>
              </a:spcBef>
            </a:pPr>
            <a:endParaRPr lang="en-US" sz="2400" dirty="0">
              <a:solidFill>
                <a:srgbClr val="008000"/>
              </a:solidFill>
              <a:latin typeface="Arial" charset="0"/>
            </a:endParaRPr>
          </a:p>
          <a:p>
            <a:pPr algn="ctr" eaLnBrk="1" hangingPunct="1">
              <a:spcBef>
                <a:spcPct val="50000"/>
              </a:spcBef>
            </a:pPr>
            <a:r>
              <a:rPr lang="en-US" sz="2800" dirty="0">
                <a:solidFill>
                  <a:srgbClr val="008000"/>
                </a:solidFill>
                <a:latin typeface="Arial" charset="0"/>
              </a:rPr>
              <a:t>  4. Resistance Network Methodology</a:t>
            </a:r>
          </a:p>
          <a:p>
            <a:pPr algn="ctr" eaLnBrk="1" hangingPunct="1"/>
            <a:endParaRPr lang="en-US" sz="2800" dirty="0">
              <a:solidFill>
                <a:srgbClr val="008000"/>
              </a:solidFill>
              <a:latin typeface="Arial" charset="0"/>
            </a:endParaRPr>
          </a:p>
        </p:txBody>
      </p:sp>
      <p:grpSp>
        <p:nvGrpSpPr>
          <p:cNvPr id="2" name="Group 11"/>
          <p:cNvGrpSpPr>
            <a:grpSpLocks/>
          </p:cNvGrpSpPr>
          <p:nvPr/>
        </p:nvGrpSpPr>
        <p:grpSpPr bwMode="auto">
          <a:xfrm>
            <a:off x="1887416" y="4000502"/>
            <a:ext cx="5404338" cy="1389063"/>
            <a:chOff x="1576" y="2632"/>
            <a:chExt cx="3688" cy="875"/>
          </a:xfrm>
        </p:grpSpPr>
        <p:sp>
          <p:nvSpPr>
            <p:cNvPr id="155660" name="Text Box 12"/>
            <p:cNvSpPr txBox="1">
              <a:spLocks noChangeArrowheads="1"/>
            </p:cNvSpPr>
            <p:nvPr/>
          </p:nvSpPr>
          <p:spPr bwMode="auto">
            <a:xfrm>
              <a:off x="1576" y="2984"/>
              <a:ext cx="3040" cy="523"/>
            </a:xfrm>
            <a:prstGeom prst="rect">
              <a:avLst/>
            </a:prstGeom>
            <a:solidFill>
              <a:srgbClr val="FFCC99"/>
            </a:solidFill>
            <a:ln w="9525">
              <a:solidFill>
                <a:srgbClr val="FFCC99"/>
              </a:solidFill>
              <a:miter lim="800000"/>
              <a:headEnd/>
              <a:tailEnd/>
            </a:ln>
            <a:effectLst/>
          </p:spPr>
          <p:txBody>
            <a:bodyPr>
              <a:spAutoFit/>
            </a:bodyPr>
            <a:lstStyle/>
            <a:p>
              <a:pPr algn="just">
                <a:spcBef>
                  <a:spcPct val="50000"/>
                </a:spcBef>
              </a:pPr>
              <a:r>
                <a:rPr lang="en-US" sz="1200"/>
                <a:t>This technique is extremely useful for effective thermal resistance characterization of thermal models of Multi-Chip modules(Lateral and stacked die package). It can also be used to verify the computer models.</a:t>
              </a:r>
            </a:p>
          </p:txBody>
        </p:sp>
        <p:sp>
          <p:nvSpPr>
            <p:cNvPr id="155661" name="AutoShape 13"/>
            <p:cNvSpPr>
              <a:spLocks noChangeArrowheads="1"/>
            </p:cNvSpPr>
            <p:nvPr/>
          </p:nvSpPr>
          <p:spPr bwMode="auto">
            <a:xfrm flipH="1" flipV="1">
              <a:off x="4752" y="2632"/>
              <a:ext cx="512" cy="864"/>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CC00"/>
            </a:solidFill>
            <a:ln w="9525">
              <a:solidFill>
                <a:srgbClr val="FFCC00"/>
              </a:solidFill>
              <a:miter lim="800000"/>
              <a:headEnd/>
              <a:tailEnd/>
            </a:ln>
            <a:effectLst/>
          </p:spPr>
          <p:txBody>
            <a:bodyPr wrap="none" anchor="ctr"/>
            <a:lstStyle/>
            <a:p>
              <a:endParaRPr lang="en-US"/>
            </a:p>
          </p:txBody>
        </p:sp>
      </p:grpSp>
      <p:sp>
        <p:nvSpPr>
          <p:cNvPr id="155662" name="Text Box 14"/>
          <p:cNvSpPr txBox="1">
            <a:spLocks noChangeArrowheads="1"/>
          </p:cNvSpPr>
          <p:nvPr/>
        </p:nvSpPr>
        <p:spPr bwMode="auto">
          <a:xfrm>
            <a:off x="4654061" y="5829300"/>
            <a:ext cx="4056185" cy="274638"/>
          </a:xfrm>
          <a:prstGeom prst="rect">
            <a:avLst/>
          </a:prstGeom>
          <a:solidFill>
            <a:srgbClr val="CCFFCC"/>
          </a:solidFill>
          <a:ln w="9525">
            <a:noFill/>
            <a:miter lim="800000"/>
            <a:headEnd/>
            <a:tailEnd/>
          </a:ln>
          <a:effectLst/>
        </p:spPr>
        <p:txBody>
          <a:bodyPr>
            <a:spAutoFit/>
          </a:bodyPr>
          <a:lstStyle/>
          <a:p>
            <a:pPr>
              <a:spcBef>
                <a:spcPct val="50000"/>
              </a:spcBef>
            </a:pPr>
            <a:r>
              <a:rPr lang="en-US" sz="1200"/>
              <a:t>Concept is extracted from the  reference articles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5658"/>
                                        </p:tgtEl>
                                        <p:attrNameLst>
                                          <p:attrName>style.visibility</p:attrName>
                                        </p:attrNameLst>
                                      </p:cBhvr>
                                      <p:to>
                                        <p:strVal val="visible"/>
                                      </p:to>
                                    </p:set>
                                    <p:animEffect transition="in" filter="checkerboard(across)">
                                      <p:cBhvr>
                                        <p:cTn id="7" dur="500"/>
                                        <p:tgtEl>
                                          <p:spTgt spid="1556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5662"/>
                                        </p:tgtEl>
                                        <p:attrNameLst>
                                          <p:attrName>style.visibility</p:attrName>
                                        </p:attrNameLst>
                                      </p:cBhvr>
                                      <p:to>
                                        <p:strVal val="visible"/>
                                      </p:to>
                                    </p:set>
                                    <p:anim calcmode="lin" valueType="num">
                                      <p:cBhvr additive="base">
                                        <p:cTn id="17" dur="500" fill="hold"/>
                                        <p:tgtEl>
                                          <p:spTgt spid="155662"/>
                                        </p:tgtEl>
                                        <p:attrNameLst>
                                          <p:attrName>ppt_x</p:attrName>
                                        </p:attrNameLst>
                                      </p:cBhvr>
                                      <p:tavLst>
                                        <p:tav tm="0">
                                          <p:val>
                                            <p:strVal val="#ppt_x"/>
                                          </p:val>
                                        </p:tav>
                                        <p:tav tm="100000">
                                          <p:val>
                                            <p:strVal val="#ppt_x"/>
                                          </p:val>
                                        </p:tav>
                                      </p:tavLst>
                                    </p:anim>
                                    <p:anim calcmode="lin" valueType="num">
                                      <p:cBhvr additive="base">
                                        <p:cTn id="18" dur="500" fill="hold"/>
                                        <p:tgtEl>
                                          <p:spTgt spid="1556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8" grpId="0" animBg="1" autoUpdateAnimBg="0"/>
      <p:bldP spid="155662"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838200" y="1219200"/>
            <a:ext cx="7924800" cy="457200"/>
          </a:xfrm>
          <a:prstGeom prst="rect">
            <a:avLst/>
          </a:prstGeom>
          <a:noFill/>
          <a:ln w="9525">
            <a:noFill/>
            <a:miter lim="800000"/>
            <a:headEnd/>
            <a:tailEnd/>
          </a:ln>
          <a:effectLst/>
        </p:spPr>
        <p:txBody>
          <a:bodyPr>
            <a:spAutoFit/>
          </a:bodyPr>
          <a:lstStyle/>
          <a:p>
            <a:pPr algn="l" eaLnBrk="1" hangingPunct="1">
              <a:spcBef>
                <a:spcPct val="50000"/>
              </a:spcBef>
            </a:pPr>
            <a:endParaRPr lang="en-US" sz="2400"/>
          </a:p>
        </p:txBody>
      </p:sp>
      <p:grpSp>
        <p:nvGrpSpPr>
          <p:cNvPr id="2" name="Group 8"/>
          <p:cNvGrpSpPr>
            <a:grpSpLocks/>
          </p:cNvGrpSpPr>
          <p:nvPr/>
        </p:nvGrpSpPr>
        <p:grpSpPr bwMode="auto">
          <a:xfrm>
            <a:off x="685800" y="1244601"/>
            <a:ext cx="8053754" cy="2092326"/>
            <a:chOff x="468" y="912"/>
            <a:chExt cx="5496" cy="1318"/>
          </a:xfrm>
        </p:grpSpPr>
        <p:sp>
          <p:nvSpPr>
            <p:cNvPr id="117763" name="Text Box 3"/>
            <p:cNvSpPr txBox="1">
              <a:spLocks noChangeArrowheads="1"/>
            </p:cNvSpPr>
            <p:nvPr/>
          </p:nvSpPr>
          <p:spPr bwMode="auto">
            <a:xfrm>
              <a:off x="1180" y="912"/>
              <a:ext cx="4784" cy="1318"/>
            </a:xfrm>
            <a:prstGeom prst="rect">
              <a:avLst/>
            </a:prstGeom>
            <a:noFill/>
            <a:ln w="9525">
              <a:noFill/>
              <a:miter lim="800000"/>
              <a:headEnd/>
              <a:tailEnd/>
            </a:ln>
            <a:effectLst/>
          </p:spPr>
          <p:txBody>
            <a:bodyPr>
              <a:spAutoFit/>
            </a:bodyPr>
            <a:lstStyle/>
            <a:p>
              <a:pPr algn="l" eaLnBrk="1" hangingPunct="1">
                <a:spcBef>
                  <a:spcPct val="50000"/>
                </a:spcBef>
              </a:pPr>
              <a:r>
                <a:rPr lang="en-US" sz="1600" dirty="0">
                  <a:solidFill>
                    <a:srgbClr val="666699"/>
                  </a:solidFill>
                </a:rPr>
                <a:t>Clearly, </a:t>
              </a:r>
              <a:r>
                <a:rPr lang="en-US" sz="1600" dirty="0">
                  <a:solidFill>
                    <a:srgbClr val="FF9900"/>
                  </a:solidFill>
                </a:rPr>
                <a:t>Resistance Network Methodology</a:t>
              </a:r>
              <a:r>
                <a:rPr lang="en-US" sz="1600" dirty="0">
                  <a:solidFill>
                    <a:srgbClr val="666699"/>
                  </a:solidFill>
                </a:rPr>
                <a:t> breaks down the thermal issues when dealing with an MCM.  First, it only accounts for a single junction temperature. Second, even when the power applied to one chip is zero,  T</a:t>
              </a:r>
              <a:r>
                <a:rPr lang="en-US" sz="1600" baseline="-30000" dirty="0">
                  <a:solidFill>
                    <a:srgbClr val="666699"/>
                  </a:solidFill>
                </a:rPr>
                <a:t>J,REF</a:t>
              </a:r>
              <a:r>
                <a:rPr lang="en-US" sz="1600" dirty="0">
                  <a:solidFill>
                    <a:srgbClr val="666699"/>
                  </a:solidFill>
                </a:rPr>
                <a:t> can be non-zero due to power applied to another chip in the package.  Applying Equation 1 to the non-powered chip would involve dividing a finite value of  T</a:t>
              </a:r>
              <a:r>
                <a:rPr lang="en-US" sz="1600" baseline="-30000" dirty="0">
                  <a:solidFill>
                    <a:srgbClr val="666699"/>
                  </a:solidFill>
                </a:rPr>
                <a:t>J,REF</a:t>
              </a:r>
              <a:r>
                <a:rPr lang="en-US" sz="1600" dirty="0">
                  <a:solidFill>
                    <a:srgbClr val="666699"/>
                  </a:solidFill>
                </a:rPr>
                <a:t> by zero power. This would lead to a value of infinity for Theta </a:t>
              </a:r>
              <a:r>
                <a:rPr lang="en-US" sz="1600" baseline="-30000" dirty="0">
                  <a:solidFill>
                    <a:srgbClr val="666699"/>
                  </a:solidFill>
                </a:rPr>
                <a:t>J,REF</a:t>
              </a:r>
              <a:r>
                <a:rPr lang="en-US" sz="1600" dirty="0">
                  <a:solidFill>
                    <a:srgbClr val="666699"/>
                  </a:solidFill>
                </a:rPr>
                <a:t> – not a very useful result.</a:t>
              </a:r>
              <a:r>
                <a:rPr lang="en-US" dirty="0">
                  <a:solidFill>
                    <a:srgbClr val="666699"/>
                  </a:solidFill>
                </a:rPr>
                <a:t> </a:t>
              </a:r>
            </a:p>
            <a:p>
              <a:pPr algn="l" eaLnBrk="1" hangingPunct="1">
                <a:spcBef>
                  <a:spcPct val="50000"/>
                </a:spcBef>
              </a:pPr>
              <a:endParaRPr lang="en-US" sz="2000" dirty="0">
                <a:solidFill>
                  <a:srgbClr val="666699"/>
                </a:solidFill>
              </a:endParaRPr>
            </a:p>
          </p:txBody>
        </p:sp>
        <p:sp>
          <p:nvSpPr>
            <p:cNvPr id="117765" name="AutoShape 5"/>
            <p:cNvSpPr>
              <a:spLocks noChangeArrowheads="1"/>
            </p:cNvSpPr>
            <p:nvPr/>
          </p:nvSpPr>
          <p:spPr bwMode="auto">
            <a:xfrm>
              <a:off x="468" y="920"/>
              <a:ext cx="666" cy="30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endParaRPr lang="en-US"/>
            </a:p>
          </p:txBody>
        </p:sp>
      </p:grpSp>
      <p:grpSp>
        <p:nvGrpSpPr>
          <p:cNvPr id="3" name="Group 12"/>
          <p:cNvGrpSpPr>
            <a:grpSpLocks/>
          </p:cNvGrpSpPr>
          <p:nvPr/>
        </p:nvGrpSpPr>
        <p:grpSpPr bwMode="auto">
          <a:xfrm>
            <a:off x="691662" y="3644902"/>
            <a:ext cx="8147538" cy="2678113"/>
            <a:chOff x="472" y="2296"/>
            <a:chExt cx="5560" cy="1687"/>
          </a:xfrm>
        </p:grpSpPr>
        <p:sp>
          <p:nvSpPr>
            <p:cNvPr id="117764" name="Text Box 4"/>
            <p:cNvSpPr txBox="1">
              <a:spLocks noChangeArrowheads="1"/>
            </p:cNvSpPr>
            <p:nvPr/>
          </p:nvSpPr>
          <p:spPr bwMode="auto">
            <a:xfrm>
              <a:off x="1196" y="2296"/>
              <a:ext cx="4836" cy="1687"/>
            </a:xfrm>
            <a:prstGeom prst="rect">
              <a:avLst/>
            </a:prstGeom>
            <a:noFill/>
            <a:ln w="9525">
              <a:noFill/>
              <a:miter lim="800000"/>
              <a:headEnd/>
              <a:tailEnd/>
            </a:ln>
            <a:effectLst/>
          </p:spPr>
          <p:txBody>
            <a:bodyPr>
              <a:spAutoFit/>
            </a:bodyPr>
            <a:lstStyle/>
            <a:p>
              <a:pPr algn="l" eaLnBrk="1" hangingPunct="1">
                <a:spcBef>
                  <a:spcPct val="50000"/>
                </a:spcBef>
              </a:pPr>
              <a:r>
                <a:rPr lang="en-US" dirty="0">
                  <a:solidFill>
                    <a:srgbClr val="666699"/>
                  </a:solidFill>
                </a:rPr>
                <a:t>Intuition tells us that the temperature of any chip in an </a:t>
              </a:r>
              <a:r>
                <a:rPr lang="en-US" dirty="0">
                  <a:solidFill>
                    <a:srgbClr val="FF9900"/>
                  </a:solidFill>
                </a:rPr>
                <a:t>MCM would be affected by the particular combination of power levels applied to all the chips.  This, clearly, represents a much more complicated situation than encountered with single-chip packages.</a:t>
              </a:r>
              <a:r>
                <a:rPr lang="en-US" dirty="0">
                  <a:solidFill>
                    <a:srgbClr val="666699"/>
                  </a:solidFill>
                </a:rPr>
                <a:t>  The following discussion deals with two basic types of MCMs and provides some relatively simple means of dealing with them.</a:t>
              </a:r>
            </a:p>
            <a:p>
              <a:pPr algn="l" eaLnBrk="1" hangingPunct="1">
                <a:spcBef>
                  <a:spcPct val="50000"/>
                </a:spcBef>
              </a:pPr>
              <a:endParaRPr lang="en-US" sz="2000" dirty="0">
                <a:solidFill>
                  <a:srgbClr val="666699"/>
                </a:solidFill>
              </a:endParaRPr>
            </a:p>
            <a:p>
              <a:pPr algn="l" eaLnBrk="1" hangingPunct="1">
                <a:spcBef>
                  <a:spcPct val="50000"/>
                </a:spcBef>
              </a:pPr>
              <a:endParaRPr lang="en-US" sz="2000" dirty="0">
                <a:solidFill>
                  <a:srgbClr val="666699"/>
                </a:solidFill>
              </a:endParaRPr>
            </a:p>
          </p:txBody>
        </p:sp>
        <p:sp>
          <p:nvSpPr>
            <p:cNvPr id="117766" name="AutoShape 6"/>
            <p:cNvSpPr>
              <a:spLocks noChangeArrowheads="1"/>
            </p:cNvSpPr>
            <p:nvPr/>
          </p:nvSpPr>
          <p:spPr bwMode="auto">
            <a:xfrm>
              <a:off x="472" y="2320"/>
              <a:ext cx="666" cy="30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endParaRPr lang="en-US"/>
            </a:p>
          </p:txBody>
        </p:sp>
      </p:grpSp>
      <p:sp>
        <p:nvSpPr>
          <p:cNvPr id="117767" name="Text Box 7"/>
          <p:cNvSpPr txBox="1">
            <a:spLocks noChangeArrowheads="1"/>
          </p:cNvSpPr>
          <p:nvPr/>
        </p:nvSpPr>
        <p:spPr bwMode="auto">
          <a:xfrm>
            <a:off x="1529862" y="520700"/>
            <a:ext cx="6934200" cy="1015663"/>
          </a:xfrm>
          <a:prstGeom prst="rect">
            <a:avLst/>
          </a:prstGeom>
          <a:noFill/>
          <a:ln w="9525">
            <a:noFill/>
            <a:miter lim="800000"/>
            <a:headEnd/>
            <a:tailEnd/>
          </a:ln>
          <a:effectLst/>
        </p:spPr>
        <p:txBody>
          <a:bodyPr>
            <a:spAutoFit/>
          </a:bodyPr>
          <a:lstStyle/>
          <a:p>
            <a:pPr algn="l" eaLnBrk="1" hangingPunct="1">
              <a:spcBef>
                <a:spcPct val="50000"/>
              </a:spcBef>
            </a:pPr>
            <a:r>
              <a:rPr lang="en-US" sz="2400" b="1" i="1"/>
              <a:t>Thermal evaluation of Multi-Chip Modules(MCM)</a:t>
            </a:r>
          </a:p>
          <a:p>
            <a:pPr algn="l" eaLnBrk="1" hangingPunct="1">
              <a:spcBef>
                <a:spcPct val="50000"/>
              </a:spcBef>
            </a:pPr>
            <a:r>
              <a:rPr lang="en-US" sz="2400"/>
              <a:t>                     </a:t>
            </a:r>
            <a:endParaRPr lang="en-US" sz="2000"/>
          </a:p>
        </p:txBody>
      </p:sp>
      <p:sp>
        <p:nvSpPr>
          <p:cNvPr id="117770" name="Text Box 10"/>
          <p:cNvSpPr txBox="1">
            <a:spLocks noChangeArrowheads="1"/>
          </p:cNvSpPr>
          <p:nvPr/>
        </p:nvSpPr>
        <p:spPr bwMode="auto">
          <a:xfrm>
            <a:off x="2368062" y="5562601"/>
            <a:ext cx="5955323" cy="646331"/>
          </a:xfrm>
          <a:prstGeom prst="rect">
            <a:avLst/>
          </a:prstGeom>
          <a:noFill/>
          <a:ln w="9525">
            <a:noFill/>
            <a:miter lim="800000"/>
            <a:headEnd/>
            <a:tailEnd/>
          </a:ln>
          <a:effectLst/>
        </p:spPr>
        <p:txBody>
          <a:bodyPr>
            <a:spAutoFit/>
          </a:bodyPr>
          <a:lstStyle/>
          <a:p>
            <a:pPr algn="just">
              <a:spcBef>
                <a:spcPct val="50000"/>
              </a:spcBef>
            </a:pPr>
            <a:r>
              <a:rPr lang="en-US" sz="1200">
                <a:solidFill>
                  <a:srgbClr val="CC00CC"/>
                </a:solidFill>
              </a:rPr>
              <a:t>i.e The fundamental effect that differentiates these devices from the single chip package is that each chip heats the adjacent chips and relative heat dissipation of the chips may vary depending on the device operation</a:t>
            </a:r>
          </a:p>
        </p:txBody>
      </p:sp>
      <p:pic>
        <p:nvPicPr>
          <p:cNvPr id="117771" name="Picture 11" descr="F:\Stacked die\2002_november_cc_formula1.jpg"/>
          <p:cNvPicPr>
            <a:picLocks noChangeAspect="1" noChangeArrowheads="1"/>
          </p:cNvPicPr>
          <p:nvPr/>
        </p:nvPicPr>
        <p:blipFill>
          <a:blip r:embed="rId2"/>
          <a:srcRect/>
          <a:stretch>
            <a:fillRect/>
          </a:stretch>
        </p:blipFill>
        <p:spPr bwMode="auto">
          <a:xfrm>
            <a:off x="2473569" y="3060701"/>
            <a:ext cx="4572000" cy="6969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117771"/>
                                        </p:tgtEl>
                                        <p:attrNameLst>
                                          <p:attrName>style.visibility</p:attrName>
                                        </p:attrNameLst>
                                      </p:cBhvr>
                                      <p:to>
                                        <p:strVal val="visible"/>
                                      </p:to>
                                    </p:set>
                                    <p:anim calcmode="lin" valueType="num">
                                      <p:cBhvr>
                                        <p:cTn id="12" dur="500" fill="hold"/>
                                        <p:tgtEl>
                                          <p:spTgt spid="117771"/>
                                        </p:tgtEl>
                                        <p:attrNameLst>
                                          <p:attrName>ppt_w</p:attrName>
                                        </p:attrNameLst>
                                      </p:cBhvr>
                                      <p:tavLst>
                                        <p:tav tm="0">
                                          <p:val>
                                            <p:fltVal val="0"/>
                                          </p:val>
                                        </p:tav>
                                        <p:tav tm="100000">
                                          <p:val>
                                            <p:strVal val="#ppt_w"/>
                                          </p:val>
                                        </p:tav>
                                      </p:tavLst>
                                    </p:anim>
                                    <p:anim calcmode="lin" valueType="num">
                                      <p:cBhvr>
                                        <p:cTn id="13" dur="500" fill="hold"/>
                                        <p:tgtEl>
                                          <p:spTgt spid="117771"/>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7770"/>
                                        </p:tgtEl>
                                        <p:attrNameLst>
                                          <p:attrName>style.visibility</p:attrName>
                                        </p:attrNameLst>
                                      </p:cBhvr>
                                      <p:to>
                                        <p:strVal val="visible"/>
                                      </p:to>
                                    </p:set>
                                    <p:anim calcmode="lin" valueType="num">
                                      <p:cBhvr additive="base">
                                        <p:cTn id="18" dur="500" fill="hold"/>
                                        <p:tgtEl>
                                          <p:spTgt spid="117770"/>
                                        </p:tgtEl>
                                        <p:attrNameLst>
                                          <p:attrName>ppt_x</p:attrName>
                                        </p:attrNameLst>
                                      </p:cBhvr>
                                      <p:tavLst>
                                        <p:tav tm="0">
                                          <p:val>
                                            <p:strVal val="#ppt_x"/>
                                          </p:val>
                                        </p:tav>
                                        <p:tav tm="100000">
                                          <p:val>
                                            <p:strVal val="#ppt_x"/>
                                          </p:val>
                                        </p:tav>
                                      </p:tavLst>
                                    </p:anim>
                                    <p:anim calcmode="lin" valueType="num">
                                      <p:cBhvr additive="base">
                                        <p:cTn id="19" dur="500" fill="hold"/>
                                        <p:tgtEl>
                                          <p:spTgt spid="11777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ppt_x"/>
                                          </p:val>
                                        </p:tav>
                                        <p:tav tm="100000">
                                          <p:val>
                                            <p:strVal val="#ppt_x"/>
                                          </p:val>
                                        </p:tav>
                                      </p:tavLst>
                                    </p:anim>
                                    <p:anim calcmode="lin" valueType="num">
                                      <p:cBhvr additive="base">
                                        <p:cTn id="2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 Box 2"/>
          <p:cNvSpPr txBox="1">
            <a:spLocks noChangeArrowheads="1"/>
          </p:cNvSpPr>
          <p:nvPr/>
        </p:nvSpPr>
        <p:spPr bwMode="auto">
          <a:xfrm>
            <a:off x="838200" y="1219200"/>
            <a:ext cx="7924800" cy="457200"/>
          </a:xfrm>
          <a:prstGeom prst="rect">
            <a:avLst/>
          </a:prstGeom>
          <a:noFill/>
          <a:ln w="9525">
            <a:noFill/>
            <a:miter lim="800000"/>
            <a:headEnd/>
            <a:tailEnd/>
          </a:ln>
          <a:effectLst/>
        </p:spPr>
        <p:txBody>
          <a:bodyPr>
            <a:spAutoFit/>
          </a:bodyPr>
          <a:lstStyle/>
          <a:p>
            <a:pPr algn="l" eaLnBrk="1" hangingPunct="1">
              <a:spcBef>
                <a:spcPct val="50000"/>
              </a:spcBef>
            </a:pPr>
            <a:endParaRPr lang="en-US" sz="2400"/>
          </a:p>
        </p:txBody>
      </p:sp>
      <p:sp>
        <p:nvSpPr>
          <p:cNvPr id="119811" name="Text Box 3"/>
          <p:cNvSpPr txBox="1">
            <a:spLocks noChangeArrowheads="1"/>
          </p:cNvSpPr>
          <p:nvPr/>
        </p:nvSpPr>
        <p:spPr bwMode="auto">
          <a:xfrm>
            <a:off x="1752600" y="3352800"/>
            <a:ext cx="7086600" cy="1311275"/>
          </a:xfrm>
          <a:prstGeom prst="rect">
            <a:avLst/>
          </a:prstGeom>
          <a:noFill/>
          <a:ln w="9525">
            <a:noFill/>
            <a:miter lim="800000"/>
            <a:headEnd/>
            <a:tailEnd/>
          </a:ln>
          <a:effectLst/>
        </p:spPr>
        <p:txBody>
          <a:bodyPr>
            <a:spAutoFit/>
          </a:bodyPr>
          <a:lstStyle/>
          <a:p>
            <a:pPr algn="l" eaLnBrk="1" hangingPunct="1">
              <a:spcBef>
                <a:spcPct val="50000"/>
              </a:spcBef>
            </a:pPr>
            <a:endParaRPr lang="en-US" sz="2000"/>
          </a:p>
          <a:p>
            <a:pPr algn="l" eaLnBrk="1" hangingPunct="1">
              <a:spcBef>
                <a:spcPct val="50000"/>
              </a:spcBef>
            </a:pPr>
            <a:endParaRPr lang="en-US" sz="2000"/>
          </a:p>
          <a:p>
            <a:pPr algn="l" eaLnBrk="1" hangingPunct="1">
              <a:spcBef>
                <a:spcPct val="50000"/>
              </a:spcBef>
            </a:pPr>
            <a:endParaRPr lang="en-US" sz="2000"/>
          </a:p>
        </p:txBody>
      </p:sp>
      <p:sp>
        <p:nvSpPr>
          <p:cNvPr id="119812" name="Text Box 4"/>
          <p:cNvSpPr txBox="1">
            <a:spLocks noChangeArrowheads="1"/>
          </p:cNvSpPr>
          <p:nvPr/>
        </p:nvSpPr>
        <p:spPr bwMode="auto">
          <a:xfrm>
            <a:off x="685800" y="1066801"/>
            <a:ext cx="7772400" cy="396875"/>
          </a:xfrm>
          <a:prstGeom prst="rect">
            <a:avLst/>
          </a:prstGeom>
          <a:noFill/>
          <a:ln w="9525">
            <a:noFill/>
            <a:miter lim="800000"/>
            <a:headEnd/>
            <a:tailEnd/>
          </a:ln>
          <a:effectLst/>
        </p:spPr>
        <p:txBody>
          <a:bodyPr>
            <a:spAutoFit/>
          </a:bodyPr>
          <a:lstStyle/>
          <a:p>
            <a:pPr algn="l" eaLnBrk="1" hangingPunct="1">
              <a:spcBef>
                <a:spcPct val="50000"/>
              </a:spcBef>
            </a:pPr>
            <a:r>
              <a:rPr lang="en-US" sz="2000" b="1" i="1"/>
              <a:t>Basic approach to MCM  analysis(Thermal Resister Network)</a:t>
            </a:r>
          </a:p>
        </p:txBody>
      </p:sp>
      <p:sp>
        <p:nvSpPr>
          <p:cNvPr id="119813" name="Text Box 5"/>
          <p:cNvSpPr txBox="1">
            <a:spLocks noChangeArrowheads="1"/>
          </p:cNvSpPr>
          <p:nvPr/>
        </p:nvSpPr>
        <p:spPr bwMode="auto">
          <a:xfrm>
            <a:off x="1066800" y="1981201"/>
            <a:ext cx="7086600" cy="854075"/>
          </a:xfrm>
          <a:prstGeom prst="rect">
            <a:avLst/>
          </a:prstGeom>
          <a:noFill/>
          <a:ln w="9525">
            <a:noFill/>
            <a:miter lim="800000"/>
            <a:headEnd/>
            <a:tailEnd/>
          </a:ln>
          <a:effectLst/>
        </p:spPr>
        <p:txBody>
          <a:bodyPr>
            <a:spAutoFit/>
          </a:bodyPr>
          <a:lstStyle/>
          <a:p>
            <a:pPr algn="l" eaLnBrk="1" hangingPunct="1">
              <a:spcBef>
                <a:spcPct val="50000"/>
              </a:spcBef>
            </a:pPr>
            <a:endParaRPr lang="en-US" sz="2000"/>
          </a:p>
          <a:p>
            <a:pPr algn="l" eaLnBrk="1" hangingPunct="1">
              <a:spcBef>
                <a:spcPct val="50000"/>
              </a:spcBef>
            </a:pPr>
            <a:endParaRPr lang="en-US" sz="2000"/>
          </a:p>
        </p:txBody>
      </p:sp>
      <p:grpSp>
        <p:nvGrpSpPr>
          <p:cNvPr id="2" name="Group 13"/>
          <p:cNvGrpSpPr>
            <a:grpSpLocks/>
          </p:cNvGrpSpPr>
          <p:nvPr/>
        </p:nvGrpSpPr>
        <p:grpSpPr bwMode="auto">
          <a:xfrm>
            <a:off x="762000" y="2057400"/>
            <a:ext cx="3581400" cy="3765550"/>
            <a:chOff x="520" y="1296"/>
            <a:chExt cx="2444" cy="2372"/>
          </a:xfrm>
        </p:grpSpPr>
        <p:pic>
          <p:nvPicPr>
            <p:cNvPr id="119814" name="Picture 6" descr="F:\Stacked die\2002_nov_calccorner_figure2.jpg"/>
            <p:cNvPicPr>
              <a:picLocks noChangeAspect="1" noChangeArrowheads="1"/>
            </p:cNvPicPr>
            <p:nvPr/>
          </p:nvPicPr>
          <p:blipFill>
            <a:blip r:embed="rId2"/>
            <a:srcRect/>
            <a:stretch>
              <a:fillRect/>
            </a:stretch>
          </p:blipFill>
          <p:spPr bwMode="auto">
            <a:xfrm>
              <a:off x="520" y="1296"/>
              <a:ext cx="2444" cy="1989"/>
            </a:xfrm>
            <a:prstGeom prst="rect">
              <a:avLst/>
            </a:prstGeom>
            <a:noFill/>
          </p:spPr>
        </p:pic>
        <p:sp>
          <p:nvSpPr>
            <p:cNvPr id="119816" name="Text Box 8"/>
            <p:cNvSpPr txBox="1">
              <a:spLocks noChangeArrowheads="1"/>
            </p:cNvSpPr>
            <p:nvPr/>
          </p:nvSpPr>
          <p:spPr bwMode="auto">
            <a:xfrm>
              <a:off x="520" y="3456"/>
              <a:ext cx="2392" cy="212"/>
            </a:xfrm>
            <a:prstGeom prst="rect">
              <a:avLst/>
            </a:prstGeom>
            <a:noFill/>
            <a:ln w="9525">
              <a:noFill/>
              <a:miter lim="800000"/>
              <a:headEnd/>
              <a:tailEnd/>
            </a:ln>
            <a:effectLst/>
          </p:spPr>
          <p:txBody>
            <a:bodyPr>
              <a:spAutoFit/>
            </a:bodyPr>
            <a:lstStyle/>
            <a:p>
              <a:pPr algn="l" eaLnBrk="1" hangingPunct="1">
                <a:spcBef>
                  <a:spcPct val="50000"/>
                </a:spcBef>
              </a:pPr>
              <a:r>
                <a:rPr lang="en-US" sz="1600">
                  <a:solidFill>
                    <a:srgbClr val="666699"/>
                  </a:solidFill>
                </a:rPr>
                <a:t>Fig 2.  MCM-Lateral chip configuration</a:t>
              </a:r>
            </a:p>
          </p:txBody>
        </p:sp>
      </p:grpSp>
      <p:grpSp>
        <p:nvGrpSpPr>
          <p:cNvPr id="3" name="Group 14"/>
          <p:cNvGrpSpPr>
            <a:grpSpLocks/>
          </p:cNvGrpSpPr>
          <p:nvPr/>
        </p:nvGrpSpPr>
        <p:grpSpPr bwMode="auto">
          <a:xfrm>
            <a:off x="5105400" y="1828800"/>
            <a:ext cx="3505200" cy="3994150"/>
            <a:chOff x="3484" y="1152"/>
            <a:chExt cx="2392" cy="2516"/>
          </a:xfrm>
        </p:grpSpPr>
        <p:pic>
          <p:nvPicPr>
            <p:cNvPr id="119815" name="Picture 7" descr="F:\Stacked die\2002_nov_calccorner_figure3.jpg"/>
            <p:cNvPicPr>
              <a:picLocks noChangeAspect="1" noChangeArrowheads="1"/>
            </p:cNvPicPr>
            <p:nvPr/>
          </p:nvPicPr>
          <p:blipFill>
            <a:blip r:embed="rId3"/>
            <a:srcRect/>
            <a:stretch>
              <a:fillRect/>
            </a:stretch>
          </p:blipFill>
          <p:spPr bwMode="auto">
            <a:xfrm>
              <a:off x="4004" y="1152"/>
              <a:ext cx="1728" cy="2112"/>
            </a:xfrm>
            <a:prstGeom prst="rect">
              <a:avLst/>
            </a:prstGeom>
            <a:noFill/>
          </p:spPr>
        </p:pic>
        <p:sp>
          <p:nvSpPr>
            <p:cNvPr id="119817" name="Text Box 9"/>
            <p:cNvSpPr txBox="1">
              <a:spLocks noChangeArrowheads="1"/>
            </p:cNvSpPr>
            <p:nvPr/>
          </p:nvSpPr>
          <p:spPr bwMode="auto">
            <a:xfrm>
              <a:off x="3484" y="3456"/>
              <a:ext cx="2392" cy="212"/>
            </a:xfrm>
            <a:prstGeom prst="rect">
              <a:avLst/>
            </a:prstGeom>
            <a:noFill/>
            <a:ln w="9525">
              <a:noFill/>
              <a:miter lim="800000"/>
              <a:headEnd/>
              <a:tailEnd/>
            </a:ln>
            <a:effectLst/>
          </p:spPr>
          <p:txBody>
            <a:bodyPr>
              <a:spAutoFit/>
            </a:bodyPr>
            <a:lstStyle/>
            <a:p>
              <a:pPr algn="l" eaLnBrk="1" hangingPunct="1">
                <a:spcBef>
                  <a:spcPct val="50000"/>
                </a:spcBef>
              </a:pPr>
              <a:r>
                <a:rPr lang="en-US" sz="1600">
                  <a:solidFill>
                    <a:srgbClr val="666699"/>
                  </a:solidFill>
                </a:rPr>
                <a:t>Fig 3. MCM-Stacked chip configuration</a:t>
              </a:r>
            </a:p>
          </p:txBody>
        </p:sp>
      </p:grpSp>
      <p:sp>
        <p:nvSpPr>
          <p:cNvPr id="119820" name="Text Box 12"/>
          <p:cNvSpPr txBox="1">
            <a:spLocks noChangeArrowheads="1"/>
          </p:cNvSpPr>
          <p:nvPr/>
        </p:nvSpPr>
        <p:spPr bwMode="auto">
          <a:xfrm>
            <a:off x="1529862" y="520700"/>
            <a:ext cx="6934200" cy="1015663"/>
          </a:xfrm>
          <a:prstGeom prst="rect">
            <a:avLst/>
          </a:prstGeom>
          <a:noFill/>
          <a:ln w="9525">
            <a:noFill/>
            <a:miter lim="800000"/>
            <a:headEnd/>
            <a:tailEnd/>
          </a:ln>
          <a:effectLst/>
        </p:spPr>
        <p:txBody>
          <a:bodyPr>
            <a:spAutoFit/>
          </a:bodyPr>
          <a:lstStyle/>
          <a:p>
            <a:pPr algn="l" eaLnBrk="1" hangingPunct="1">
              <a:spcBef>
                <a:spcPct val="50000"/>
              </a:spcBef>
            </a:pPr>
            <a:r>
              <a:rPr lang="en-US" sz="2400" b="1" i="1"/>
              <a:t>Thermal evaluation of Multi-Chip Modules(MCM)</a:t>
            </a:r>
          </a:p>
          <a:p>
            <a:pPr algn="l" eaLnBrk="1" hangingPunct="1">
              <a:spcBef>
                <a:spcPct val="50000"/>
              </a:spcBef>
            </a:pPr>
            <a:r>
              <a:rPr lang="en-US" sz="2400"/>
              <a:t>                     </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165</Words>
  <Application>Microsoft Office PowerPoint</Application>
  <PresentationFormat>On-screen Show (4:3)</PresentationFormat>
  <Paragraphs>18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md.javeed</dc:creator>
  <cp:lastModifiedBy>md.javeed</cp:lastModifiedBy>
  <cp:revision>7</cp:revision>
  <dcterms:created xsi:type="dcterms:W3CDTF">2014-02-03T15:31:00Z</dcterms:created>
  <dcterms:modified xsi:type="dcterms:W3CDTF">2014-02-03T18:24:00Z</dcterms:modified>
</cp:coreProperties>
</file>